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7"/>
  </p:notesMasterIdLst>
  <p:handoutMasterIdLst>
    <p:handoutMasterId r:id="rId18"/>
  </p:handoutMasterIdLst>
  <p:sldIdLst>
    <p:sldId id="1602" r:id="rId5"/>
    <p:sldId id="1598" r:id="rId6"/>
    <p:sldId id="1613" r:id="rId7"/>
    <p:sldId id="1615" r:id="rId8"/>
    <p:sldId id="1616" r:id="rId9"/>
    <p:sldId id="1614" r:id="rId10"/>
    <p:sldId id="1611" r:id="rId11"/>
    <p:sldId id="1618" r:id="rId12"/>
    <p:sldId id="1596" r:id="rId13"/>
    <p:sldId id="1604" r:id="rId14"/>
    <p:sldId id="1579" r:id="rId15"/>
    <p:sldId id="1577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Build a Connector" id="{FCAE9590-1FC3-4C3E-988E-3DAD4BC4CA4C}">
          <p14:sldIdLst>
            <p14:sldId id="1613"/>
            <p14:sldId id="1615"/>
            <p14:sldId id="1616"/>
            <p14:sldId id="1614"/>
            <p14:sldId id="1611"/>
            <p14:sldId id="1618"/>
          </p14:sldIdLst>
        </p14:section>
        <p14:section name="Demo" id="{8EE917AF-4458-4A15-9565-E143984308E3}">
          <p14:sldIdLst>
            <p14:sldId id="159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105" d="100"/>
          <a:sy n="105" d="100"/>
        </p:scale>
        <p:origin x="588" y="96"/>
      </p:cViewPr>
      <p:guideLst/>
    </p:cSldViewPr>
  </p:slideViewPr>
  <p:outlineViewPr>
    <p:cViewPr>
      <p:scale>
        <a:sx n="33" d="100"/>
        <a:sy n="33" d="100"/>
      </p:scale>
      <p:origin x="0" y="-324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9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11/7/2017 8:40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8:40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8:40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11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11:40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6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11:35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8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11:16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59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11:43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various cards in playground: https://messagecardplayground.azurewebsites.net/</a:t>
            </a:r>
          </a:p>
          <a:p>
            <a:r>
              <a:rPr lang="en-US" dirty="0"/>
              <a:t>Point out that Incoming </a:t>
            </a:r>
            <a:r>
              <a:rPr lang="en-US" dirty="0" err="1"/>
              <a:t>Webhook</a:t>
            </a:r>
            <a:r>
              <a:rPr lang="en-US" dirty="0"/>
              <a:t> requires user to capture and store information. A programmatic way to do that is </a:t>
            </a:r>
            <a:r>
              <a:rPr lang="en-US"/>
              <a:t>in following section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Build a Connector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Connector Registration and Configuration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Developing a Configuration Page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Security and Storage requirements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Integrating with External Services 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Build a Connector</a:t>
            </a:r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Registration and Configuration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3347070"/>
          </a:xfrm>
        </p:spPr>
        <p:txBody>
          <a:bodyPr/>
          <a:lstStyle/>
          <a:p>
            <a:pPr lvl="0"/>
            <a:r>
              <a:rPr lang="en-US" sz="1800" dirty="0"/>
              <a:t>Connector Configuration page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Specified in Connector Developer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Hosted by developer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Must be hosted at a  domain listed on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Loaded in IFRAME in application</a:t>
            </a:r>
          </a:p>
          <a:p>
            <a:pPr lvl="0"/>
            <a:endParaRPr lang="en-US" b="0" dirty="0">
              <a:solidFill>
                <a:srgbClr val="2F2F2F"/>
              </a:solidFill>
              <a:latin typeface="+mj-lt"/>
            </a:endParaRPr>
          </a:p>
          <a:p>
            <a:pPr lvl="0"/>
            <a:r>
              <a:rPr lang="en-US" sz="1800" dirty="0"/>
              <a:t>Connector Instances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Connector can be configured for multiple Inboxes/Channels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 connector can have multiple instances for same inbox/channel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Store configuration data for each instance</a:t>
            </a:r>
          </a:p>
        </p:txBody>
      </p:sp>
      <p:pic>
        <p:nvPicPr>
          <p:cNvPr id="1026" name="Picture 2" descr="Machine generated alternative text:&#10;Short description Of your app (10 words or less) &#10;Enter a short description &#10;Detailed description of what your connector does (3-5 sentences) • &#10;Detailed description of what connector does (3-5 sentem:es) &#10;Company Website &#10;Company Website &#10;Enable this integration for &#10;O Outlook &#10;o &#10;n box &#10;Group &#10;Microsoft Teams &#10;Configuration page for your Connector &#10;IAdd the configuration for your Corrector &#10;Valid Domains &#10;Add all domains urd by your configuration pages &#10;Add another domain &#10;Do you want to enable actions on your Connector cards? &#10;C) Yes @ No &#10;O I accept the terms and conditions Of the App Developer Agreement ">
            <a:extLst>
              <a:ext uri="{FF2B5EF4-FFF2-40B4-BE49-F238E27FC236}">
                <a16:creationId xmlns:a16="http://schemas.microsoft.com/office/drawing/2014/main" id="{A4D9AFDD-FB4B-4E63-BBD2-234B3565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51" y="1310054"/>
            <a:ext cx="5840073" cy="540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Configuration page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31654"/>
          </a:xfrm>
        </p:spPr>
        <p:txBody>
          <a:bodyPr/>
          <a:lstStyle/>
          <a:p>
            <a:r>
              <a:rPr lang="en-US" sz="1800" dirty="0"/>
              <a:t>JavaScript</a:t>
            </a:r>
          </a:p>
          <a:p>
            <a:r>
              <a:rPr lang="en-US" b="0" dirty="0">
                <a:solidFill>
                  <a:srgbClr val="000A18"/>
                </a:solidFill>
              </a:rPr>
              <a:t>Include Connectors JavaScript Library</a:t>
            </a:r>
          </a:p>
          <a:p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office365.initialize()</a:t>
            </a:r>
            <a:r>
              <a:rPr lang="en-US" b="0" dirty="0">
                <a:solidFill>
                  <a:srgbClr val="000A18"/>
                </a:solidFill>
              </a:rPr>
              <a:t> method to display page</a:t>
            </a:r>
          </a:p>
          <a:p>
            <a:r>
              <a:rPr lang="en-US" b="0" dirty="0">
                <a:solidFill>
                  <a:srgbClr val="000A18"/>
                </a:solidFill>
              </a:rPr>
              <a:t>Save button is disabled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office365.settings.setValidityState() </a:t>
            </a:r>
            <a:r>
              <a:rPr lang="en-US" b="0" dirty="0">
                <a:solidFill>
                  <a:srgbClr val="000A18"/>
                </a:solidFill>
              </a:rPr>
              <a:t>after validation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Register an </a:t>
            </a:r>
            <a:r>
              <a:rPr lang="en-US" b="0" dirty="0" err="1">
                <a:solidFill>
                  <a:srgbClr val="000A18"/>
                </a:solidFill>
              </a:rPr>
              <a:t>OnSaveHandler</a:t>
            </a:r>
            <a:endParaRPr lang="en-US" b="0" dirty="0">
              <a:solidFill>
                <a:srgbClr val="000A1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Store configuration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office365.settings.setSettings() </a:t>
            </a:r>
            <a:r>
              <a:rPr lang="en-US" b="0" dirty="0">
                <a:solidFill>
                  <a:srgbClr val="000A18"/>
                </a:solidFill>
              </a:rPr>
              <a:t>to persist Connector instance information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Call </a:t>
            </a:r>
            <a:r>
              <a:rPr lang="en-US" b="0" dirty="0" err="1">
                <a:solidFill>
                  <a:srgbClr val="000A18"/>
                </a:solidFill>
                <a:latin typeface="Consolas" panose="020B0609020204030204" pitchFamily="49" charset="0"/>
              </a:rPr>
              <a:t>notifySuccess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()/ </a:t>
            </a:r>
            <a:r>
              <a:rPr lang="en-US" b="0" dirty="0" err="1">
                <a:solidFill>
                  <a:srgbClr val="000A18"/>
                </a:solidFill>
                <a:latin typeface="Consolas" panose="020B0609020204030204" pitchFamily="49" charset="0"/>
              </a:rPr>
              <a:t>notifyFailure</a:t>
            </a:r>
            <a:r>
              <a:rPr lang="en-US" b="0" dirty="0">
                <a:solidFill>
                  <a:srgbClr val="000A18"/>
                </a:solidFill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A18"/>
                </a:solidFill>
              </a:rPr>
              <a:t>to close dialog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3000821"/>
          </a:xfrm>
        </p:spPr>
        <p:txBody>
          <a:bodyPr/>
          <a:lstStyle/>
          <a:p>
            <a:r>
              <a:rPr lang="en-US" sz="1800" dirty="0"/>
              <a:t>HTML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Do not include chrome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</a:rPr>
              <a:t>Logo and Description from dashboard are displayed by application</a:t>
            </a:r>
          </a:p>
          <a:p>
            <a:r>
              <a:rPr lang="en-US" b="0" dirty="0">
                <a:solidFill>
                  <a:srgbClr val="000A18"/>
                </a:solidFill>
              </a:rPr>
              <a:t>Include form to capture configuration data for external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Types of events to send connector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Time / frequency of reports or digests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Authentication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A18"/>
                </a:solidFill>
              </a:rPr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rgbClr val="000A18"/>
                </a:solidFill>
              </a:rPr>
              <a:t>Receive information from Connectors about configuration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1384995"/>
          </a:xfrm>
        </p:spPr>
        <p:txBody>
          <a:bodyPr/>
          <a:lstStyle/>
          <a:p>
            <a:r>
              <a:rPr lang="en-US" sz="1800" dirty="0" err="1"/>
              <a:t>Webhook</a:t>
            </a:r>
            <a:r>
              <a:rPr lang="en-US" sz="1800" dirty="0"/>
              <a:t> URL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Uniquely identifies the </a:t>
            </a:r>
            <a:r>
              <a:rPr lang="en-US" b="0" dirty="0" err="1">
                <a:solidFill>
                  <a:srgbClr val="2F2F2F"/>
                </a:solidFill>
              </a:rPr>
              <a:t>webhook</a:t>
            </a:r>
            <a:r>
              <a:rPr lang="en-US" b="0" dirty="0">
                <a:solidFill>
                  <a:srgbClr val="2F2F2F"/>
                </a:solidFill>
              </a:rPr>
              <a:t> that can be used to post notifications for the given configuration only</a:t>
            </a:r>
            <a:endParaRPr lang="en-US" b="0" dirty="0">
              <a:solidFill>
                <a:srgbClr val="000A18"/>
              </a:solidFill>
            </a:endParaRP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A99CC-A206-4DA8-B013-330309D0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038746"/>
          </a:xfrm>
        </p:spPr>
        <p:txBody>
          <a:bodyPr/>
          <a:lstStyle/>
          <a:p>
            <a:r>
              <a:rPr lang="en-US" sz="1800" dirty="0"/>
              <a:t>Email Address</a:t>
            </a:r>
          </a:p>
          <a:p>
            <a:r>
              <a:rPr lang="en-US" b="0" dirty="0">
                <a:solidFill>
                  <a:srgbClr val="2F2F2F"/>
                </a:solidFill>
              </a:rPr>
              <a:t>The address of the user (Outlook Inbox) or group mailbox (Office 365 Groups / Microsoft Teams)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D686E-7FD2-4043-9009-4AD07D8FF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1038746"/>
          </a:xfrm>
        </p:spPr>
        <p:txBody>
          <a:bodyPr/>
          <a:lstStyle/>
          <a:p>
            <a:r>
              <a:rPr lang="en-US" sz="1800" dirty="0"/>
              <a:t>Channel Id</a:t>
            </a:r>
          </a:p>
          <a:p>
            <a:r>
              <a:rPr lang="en-US" b="0" dirty="0">
                <a:solidFill>
                  <a:srgbClr val="2F2F2F"/>
                </a:solidFill>
              </a:rPr>
              <a:t>Id of the channel where connector is configured in Microsoft Teams. (Null for group / user inbox)</a:t>
            </a:r>
          </a:p>
        </p:txBody>
      </p:sp>
    </p:spTree>
    <p:extLst>
      <p:ext uri="{BB962C8B-B14F-4D97-AF65-F5344CB8AC3E}">
        <p14:creationId xmlns:p14="http://schemas.microsoft.com/office/powerpoint/2010/main" val="3611606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Requirements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1269578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Pages must use HTTPS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Configuration page captures data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Applications will not display insecure HTTP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885405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Secure the </a:t>
            </a:r>
            <a:r>
              <a:rPr lang="en-US" sz="1800" dirty="0" err="1">
                <a:latin typeface="+mj-lt"/>
              </a:rPr>
              <a:t>webhook</a:t>
            </a:r>
            <a:r>
              <a:rPr lang="en-US" sz="1800" dirty="0">
                <a:latin typeface="+mj-lt"/>
              </a:rPr>
              <a:t> URL</a:t>
            </a:r>
          </a:p>
          <a:p>
            <a:pPr lvl="0"/>
            <a:r>
              <a:rPr lang="en-US" b="0" dirty="0" err="1">
                <a:solidFill>
                  <a:srgbClr val="2F2F2F"/>
                </a:solidFill>
                <a:latin typeface="+mj-lt"/>
              </a:rPr>
              <a:t>Webhook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 is passed as query parameter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Can be disclosed if Configuration page has links to other websites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  <a:latin typeface="+mj-lt"/>
              </a:rPr>
              <a:t>I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mplement a redirect or referrer policy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Once data is stored, redirect browser to page w/o query parameters (HTTP 302)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F2F2F"/>
                </a:solidFill>
                <a:latin typeface="+mj-lt"/>
              </a:rPr>
              <a:t>Add &lt;meta&gt; tag to page header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  &lt;meta name="referrer" content="no-referrer"&gt;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16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5F91-4CF6-4A18-8108-3A37339E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Requirements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B5476-0F64-4E6B-B44C-F911A6334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9436851" cy="387798"/>
          </a:xfrm>
        </p:spPr>
        <p:txBody>
          <a:bodyPr/>
          <a:lstStyle/>
          <a:p>
            <a:pPr lvl="1"/>
            <a:r>
              <a:rPr lang="en-US" dirty="0"/>
              <a:t>Connecting to Office 365 generates registration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6066E-E163-454F-B587-7CECF38927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923330"/>
          </a:xfrm>
        </p:spPr>
        <p:txBody>
          <a:bodyPr/>
          <a:lstStyle/>
          <a:p>
            <a:r>
              <a:rPr lang="en-US" sz="1800" dirty="0"/>
              <a:t>State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Send state value during request.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Same value should be returned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CE2700-0C87-4F77-A27A-47EA1D526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500411"/>
          </a:xfrm>
        </p:spPr>
        <p:txBody>
          <a:bodyPr/>
          <a:lstStyle/>
          <a:p>
            <a:r>
              <a:rPr lang="en-US" sz="1800" dirty="0" err="1"/>
              <a:t>Webhook</a:t>
            </a:r>
            <a:r>
              <a:rPr lang="en-US" sz="1800" dirty="0"/>
              <a:t> URL / App Type 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Associate the URL with the App Type (Group/Teams/Mail)</a:t>
            </a:r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Ensure card is supported by App</a:t>
            </a:r>
          </a:p>
          <a:p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96C5D7-2061-467B-B055-448E105B4C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1269578"/>
          </a:xfrm>
        </p:spPr>
        <p:txBody>
          <a:bodyPr/>
          <a:lstStyle/>
          <a:p>
            <a:r>
              <a:rPr lang="en-US" sz="1800" dirty="0"/>
              <a:t>Group Name / User </a:t>
            </a:r>
            <a:r>
              <a:rPr lang="en-US" sz="1800" dirty="0" err="1"/>
              <a:t>ObjectID</a:t>
            </a:r>
            <a:endParaRPr lang="en-US" sz="1800" dirty="0"/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Identifies destination of posted data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User Identifier – store securely!</a:t>
            </a: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Ensure content is relevant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91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</a:t>
            </a:r>
            <a:r>
              <a:rPr lang="en-US" baseline="0" dirty="0"/>
              <a:t> with external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154984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Connectors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office365.authentication.authenticate({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Redirecting across domains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Ensure pages are specified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list on dashboard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Redirect to authentication provider from your 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url</a:t>
            </a:r>
            <a:endParaRPr lang="en-US" b="0" dirty="0">
              <a:solidFill>
                <a:srgbClr val="2F2F2F"/>
              </a:solidFill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326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Connector functionality to existing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purl.org/dc/elements/1.1/"/>
    <ds:schemaRef ds:uri="http://schemas.microsoft.com/office/2006/metadata/properties"/>
    <ds:schemaRef ds:uri="0f32b589-041a-4b5d-9ecb-546b576e7a4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Card Design Incoming Webhook</Template>
  <TotalTime>205</TotalTime>
  <Words>824</Words>
  <Application>Microsoft Office PowerPoint</Application>
  <PresentationFormat>Custom</PresentationFormat>
  <Paragraphs>118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Wingdings</vt:lpstr>
      <vt:lpstr>2_Office 365 PPT Template - 2017</vt:lpstr>
      <vt:lpstr>Build a basic Connector</vt:lpstr>
      <vt:lpstr>PowerPoint Presentation</vt:lpstr>
      <vt:lpstr>Connector Registration and Configuration </vt:lpstr>
      <vt:lpstr>Developing a Configuration page</vt:lpstr>
      <vt:lpstr>Configuration page</vt:lpstr>
      <vt:lpstr>Security Requirements</vt:lpstr>
      <vt:lpstr>Storage Requirements</vt:lpstr>
      <vt:lpstr>Interacting with external services</vt:lpstr>
      <vt:lpstr>Demo Add Connector functionality to existing web site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basic Connector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7</cp:revision>
  <dcterms:created xsi:type="dcterms:W3CDTF">2017-11-08T02:40:07Z</dcterms:created>
  <dcterms:modified xsi:type="dcterms:W3CDTF">2017-11-08T06:05:18Z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